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304" r:id="rId3"/>
    <p:sldId id="305" r:id="rId4"/>
    <p:sldId id="318" r:id="rId5"/>
    <p:sldId id="266" r:id="rId6"/>
    <p:sldId id="302" r:id="rId7"/>
    <p:sldId id="300" r:id="rId8"/>
    <p:sldId id="262" r:id="rId9"/>
    <p:sldId id="319" r:id="rId10"/>
    <p:sldId id="303" r:id="rId11"/>
    <p:sldId id="299" r:id="rId12"/>
    <p:sldId id="320" r:id="rId13"/>
    <p:sldId id="321" r:id="rId14"/>
    <p:sldId id="322" r:id="rId15"/>
    <p:sldId id="323" r:id="rId16"/>
    <p:sldId id="267" r:id="rId17"/>
    <p:sldId id="268" r:id="rId18"/>
    <p:sldId id="269" r:id="rId19"/>
    <p:sldId id="270" r:id="rId20"/>
    <p:sldId id="271" r:id="rId21"/>
    <p:sldId id="273" r:id="rId22"/>
    <p:sldId id="274" r:id="rId23"/>
    <p:sldId id="281" r:id="rId24"/>
    <p:sldId id="282" r:id="rId25"/>
    <p:sldId id="284" r:id="rId26"/>
    <p:sldId id="285" r:id="rId27"/>
    <p:sldId id="286" r:id="rId28"/>
    <p:sldId id="324" r:id="rId29"/>
    <p:sldId id="326" r:id="rId30"/>
    <p:sldId id="327" r:id="rId31"/>
    <p:sldId id="337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C9B11-69A2-4E86-9C32-C9258493FEAE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DB00E-257D-447F-8F54-B9498BE33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467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C766-081E-4941-96F2-B157E059F7FC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962C-D3FF-457F-8E0F-71D867D10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06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C766-081E-4941-96F2-B157E059F7FC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962C-D3FF-457F-8E0F-71D867D10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88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C766-081E-4941-96F2-B157E059F7FC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962C-D3FF-457F-8E0F-71D867D10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6343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38594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BC4B20-72F1-4F3C-9F64-41A824ED0F54}" type="slidenum">
              <a:rPr lang="ja-JP" altLang="ja-JP"/>
              <a:pPr/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92813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C766-081E-4941-96F2-B157E059F7FC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962C-D3FF-457F-8E0F-71D867D10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74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C766-081E-4941-96F2-B157E059F7FC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962C-D3FF-457F-8E0F-71D867D10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99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C766-081E-4941-96F2-B157E059F7FC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962C-D3FF-457F-8E0F-71D867D10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635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C766-081E-4941-96F2-B157E059F7FC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962C-D3FF-457F-8E0F-71D867D10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682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C766-081E-4941-96F2-B157E059F7FC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962C-D3FF-457F-8E0F-71D867D10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38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C766-081E-4941-96F2-B157E059F7FC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962C-D3FF-457F-8E0F-71D867D10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15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C766-081E-4941-96F2-B157E059F7FC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962C-D3FF-457F-8E0F-71D867D10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68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C766-081E-4941-96F2-B157E059F7FC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962C-D3FF-457F-8E0F-71D867D10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39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1C766-081E-4941-96F2-B157E059F7FC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0962C-D3FF-457F-8E0F-71D867D10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コンテンツ プレースホルダー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05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05046" y="488018"/>
            <a:ext cx="6858000" cy="878784"/>
          </a:xfrm>
        </p:spPr>
        <p:txBody>
          <a:bodyPr>
            <a:noAutofit/>
          </a:bodyPr>
          <a:lstStyle/>
          <a:p>
            <a:r>
              <a:rPr lang="ja-JP" altLang="en-US" sz="6600" dirty="0">
                <a:latin typeface="+mj-ea"/>
              </a:rPr>
              <a:t>海の遺跡を調べる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5491197"/>
            <a:ext cx="6858000" cy="1241822"/>
          </a:xfrm>
        </p:spPr>
        <p:txBody>
          <a:bodyPr>
            <a:normAutofit/>
          </a:bodyPr>
          <a:lstStyle/>
          <a:p>
            <a:r>
              <a:rPr lang="en-US" altLang="ja-JP" sz="3300" b="1" i="1" dirty="0"/>
              <a:t>Museum Talk   </a:t>
            </a:r>
          </a:p>
          <a:p>
            <a:r>
              <a:rPr lang="en-US" altLang="ja-JP" b="1" i="1" dirty="0" smtClean="0"/>
              <a:t>March </a:t>
            </a:r>
            <a:r>
              <a:rPr lang="en-US" altLang="ja-JP" b="1" i="1" dirty="0"/>
              <a:t>27</a:t>
            </a:r>
            <a:r>
              <a:rPr lang="en-US" altLang="ja-JP" b="1" i="1" baseline="30000" dirty="0"/>
              <a:t>th</a:t>
            </a:r>
            <a:r>
              <a:rPr lang="en-US" altLang="ja-JP" b="1" i="1" dirty="0"/>
              <a:t>, 2018</a:t>
            </a:r>
          </a:p>
          <a:p>
            <a:endParaRPr lang="ja-JP" altLang="en-US" sz="2700" b="1" i="1" dirty="0"/>
          </a:p>
        </p:txBody>
      </p:sp>
      <p:pic>
        <p:nvPicPr>
          <p:cNvPr id="4" name="Content Placeholder 4" descr="ADmarsch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985001"/>
            <a:ext cx="8293100" cy="28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49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66605" y="1371917"/>
            <a:ext cx="8677395" cy="1325563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なぜ</a:t>
            </a:r>
            <a:r>
              <a:rPr lang="ja-JP" altLang="en-US" sz="4000" dirty="0"/>
              <a:t>日本</a:t>
            </a:r>
            <a:r>
              <a:rPr lang="ja-JP" altLang="en-US" sz="4000" dirty="0" smtClean="0"/>
              <a:t>は水中遺跡が少ないのか？</a:t>
            </a:r>
            <a:endParaRPr kumimoji="1" lang="ja-JP" altLang="en-US" sz="40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07511" y="4366260"/>
            <a:ext cx="6328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周知化が重要！</a:t>
            </a:r>
            <a:endParaRPr kumimoji="1" lang="en-US" altLang="ja-JP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ja-JP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kumimoji="1" lang="ja-JP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どこに、どのような遺跡が、どれだけあるのか？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87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r="14629" b="1071"/>
          <a:stretch>
            <a:fillRect/>
          </a:stretch>
        </p:blipFill>
        <p:spPr bwMode="auto">
          <a:xfrm>
            <a:off x="1136650" y="404813"/>
            <a:ext cx="3081338" cy="394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t="17061" r="2899" b="2635"/>
          <a:stretch>
            <a:fillRect/>
          </a:stretch>
        </p:blipFill>
        <p:spPr bwMode="auto">
          <a:xfrm>
            <a:off x="5148263" y="404813"/>
            <a:ext cx="3081337" cy="394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612775" y="4581525"/>
            <a:ext cx="795496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b="1" dirty="0">
                <a:latin typeface="+mn-ea"/>
              </a:rPr>
              <a:t>事前調査自体は義務化されていない～しかし、遺跡を破壊すると罰則</a:t>
            </a:r>
          </a:p>
          <a:p>
            <a:pPr algn="ctr"/>
            <a:r>
              <a:rPr lang="ja-JP" altLang="en-US" b="1" dirty="0">
                <a:latin typeface="+mn-ea"/>
              </a:rPr>
              <a:t>工事中に遺跡を発見した場合、学術スタンダードで発掘を行う</a:t>
            </a:r>
          </a:p>
          <a:p>
            <a:pPr algn="ctr"/>
            <a:r>
              <a:rPr lang="ja-JP" altLang="en-US" b="1" dirty="0">
                <a:latin typeface="+mn-ea"/>
              </a:rPr>
              <a:t>発掘費用や保存処理など工事会社が費用を負担する義務がある</a:t>
            </a:r>
          </a:p>
          <a:p>
            <a:pPr algn="ctr"/>
            <a:endParaRPr lang="ja-JP" altLang="en-US" b="1" dirty="0">
              <a:latin typeface="+mn-ea"/>
            </a:endParaRPr>
          </a:p>
          <a:p>
            <a:pPr algn="ctr"/>
            <a:r>
              <a:rPr lang="ja-JP" altLang="en-US" b="1" dirty="0">
                <a:latin typeface="+mn-ea"/>
              </a:rPr>
              <a:t>工事会社が水中遺跡がないか海洋調査会社に委託し調査を行う</a:t>
            </a:r>
          </a:p>
          <a:p>
            <a:pPr algn="ctr"/>
            <a:r>
              <a:rPr lang="ja-JP" altLang="en-US" b="1" dirty="0">
                <a:latin typeface="+mn-ea"/>
              </a:rPr>
              <a:t>遺跡のデータベース化、調査・発掘スタンダードの管理は政府が管理</a:t>
            </a:r>
          </a:p>
          <a:p>
            <a:pPr algn="ctr"/>
            <a:r>
              <a:rPr lang="ja-JP" altLang="en-US" b="1" dirty="0">
                <a:latin typeface="+mn-ea"/>
              </a:rPr>
              <a:t>大企業は水中考古学者を雇い、建設プランから自社内で対応するケースも</a:t>
            </a:r>
          </a:p>
        </p:txBody>
      </p:sp>
    </p:spTree>
    <p:extLst>
      <p:ext uri="{BB962C8B-B14F-4D97-AF65-F5344CB8AC3E}">
        <p14:creationId xmlns:p14="http://schemas.microsoft.com/office/powerpoint/2010/main" val="72782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\\q-it3-int2-fs01\全館共有\★★★水中遺跡調査研究委託事業2013年～\【年度別】事務処理関係\H29年度\報告書\データ\３章\たらま\H523 (3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4" y="651510"/>
            <a:ext cx="3908963" cy="555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 descr="\\q-it3-int2-fs01\全館共有\★★★水中遺跡調査研究委託事業2013年～\【年度別】事務処理関係\H29年度\報告書\データ\３章\たらま\H523 (7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651510"/>
            <a:ext cx="3886200" cy="5554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71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8553" y="241905"/>
            <a:ext cx="7886700" cy="4233227"/>
          </a:xfrm>
        </p:spPr>
        <p:txBody>
          <a:bodyPr/>
          <a:lstStyle/>
          <a:p>
            <a:r>
              <a:rPr kumimoji="1" lang="ja-JP" altLang="en-US" dirty="0" smtClean="0"/>
              <a:t>文献史料調査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　　　海難記録（市町村史など）　およそ６，０００件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データに偏りがある　</a:t>
            </a:r>
            <a:r>
              <a:rPr lang="en-US" altLang="ja-JP" dirty="0" smtClean="0"/>
              <a:t>(</a:t>
            </a:r>
            <a:r>
              <a:rPr lang="ja-JP" altLang="en-US" dirty="0" smtClean="0"/>
              <a:t>新潟７００件、宮城３２件）</a:t>
            </a:r>
            <a:endParaRPr kumimoji="1"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866959"/>
              </p:ext>
            </p:extLst>
          </p:nvPr>
        </p:nvGraphicFramePr>
        <p:xfrm>
          <a:off x="645606" y="1965785"/>
          <a:ext cx="7852787" cy="6172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503"/>
                <a:gridCol w="1067572"/>
                <a:gridCol w="1509614"/>
                <a:gridCol w="1819502"/>
                <a:gridCol w="1308798"/>
                <a:gridCol w="1308798"/>
              </a:tblGrid>
              <a:tr h="6172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1865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慶應元年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現伊豆市小土肥</a:t>
                      </a:r>
                    </a:p>
                    <a:p>
                      <a:pPr algn="ctr" fontAlgn="ctr"/>
                      <a:endParaRPr lang="ja-JP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土佐藩所有の</a:t>
                      </a:r>
                      <a:r>
                        <a:rPr lang="en-US" altLang="ja-JP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500</a:t>
                      </a:r>
                      <a:r>
                        <a:rPr lang="ja-JP" altLang="en-US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石船が難破、沈没</a:t>
                      </a:r>
                    </a:p>
                    <a:p>
                      <a:pPr algn="ctr" fontAlgn="ctr"/>
                      <a:endParaRPr lang="en-US" altLang="zh-TW" sz="900" b="1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伊豆市</a:t>
                      </a: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『</a:t>
                      </a:r>
                      <a:r>
                        <a:rPr lang="zh-TW" altLang="en-US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関家文書</a:t>
                      </a: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』</a:t>
                      </a:r>
                    </a:p>
                    <a:p>
                      <a:pPr algn="ctr" fontAlgn="ctr"/>
                      <a:endParaRPr lang="ja-JP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乗組員は小土肥に上陸。積荷及び船具の一部は陸揚げ</a:t>
                      </a:r>
                    </a:p>
                    <a:p>
                      <a:pPr algn="ctr"/>
                      <a:endParaRPr kumimoji="1" lang="ja-JP" altLang="en-US" sz="9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0560" r="12300" b="24512"/>
          <a:stretch/>
        </p:blipFill>
        <p:spPr>
          <a:xfrm>
            <a:off x="345413" y="3125447"/>
            <a:ext cx="4280974" cy="326287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879623" y="3382098"/>
            <a:ext cx="4176143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b="1" dirty="0"/>
              <a:t>史料がどのように編纂されたのか？</a:t>
            </a:r>
            <a:endParaRPr lang="en-US" altLang="ja-JP" sz="1350" b="1" dirty="0"/>
          </a:p>
          <a:p>
            <a:endParaRPr lang="en-US" altLang="ja-JP" sz="1350" b="1" dirty="0"/>
          </a:p>
          <a:p>
            <a:r>
              <a:rPr lang="ja-JP" altLang="en-US" sz="1350" b="1" dirty="0"/>
              <a:t>自治体史に載っていない史料も多くある</a:t>
            </a:r>
            <a:endParaRPr lang="en-US" altLang="ja-JP" sz="1350" b="1" dirty="0"/>
          </a:p>
          <a:p>
            <a:endParaRPr lang="en-US" altLang="ja-JP" sz="1350" b="1" dirty="0"/>
          </a:p>
          <a:p>
            <a:r>
              <a:rPr lang="ja-JP" altLang="en-US" sz="1350" b="1" dirty="0"/>
              <a:t>消滅した史料　</a:t>
            </a:r>
            <a:r>
              <a:rPr lang="en-US" altLang="ja-JP" sz="1350" b="1" dirty="0"/>
              <a:t>(</a:t>
            </a:r>
            <a:r>
              <a:rPr lang="ja-JP" altLang="en-US" sz="1350" b="1" dirty="0"/>
              <a:t>火災・災害）</a:t>
            </a:r>
            <a:endParaRPr lang="en-US" altLang="ja-JP" sz="1350" b="1" dirty="0"/>
          </a:p>
          <a:p>
            <a:endParaRPr lang="en-US" altLang="ja-JP" sz="1350" b="1" dirty="0"/>
          </a:p>
          <a:p>
            <a:r>
              <a:rPr lang="ja-JP" altLang="en-US" sz="1350" b="1" dirty="0"/>
              <a:t>藩がどのような記録を残したのか？</a:t>
            </a:r>
            <a:endParaRPr lang="en-US" altLang="ja-JP" sz="1350" b="1" dirty="0"/>
          </a:p>
          <a:p>
            <a:endParaRPr lang="en-US" altLang="ja-JP" sz="1350" b="1" dirty="0"/>
          </a:p>
          <a:p>
            <a:r>
              <a:rPr lang="ja-JP" altLang="en-US" sz="1350" b="1" dirty="0"/>
              <a:t>　漁船などローカルな船の記録は残らない</a:t>
            </a:r>
            <a:endParaRPr lang="en-US" altLang="ja-JP" sz="1350" b="1" dirty="0"/>
          </a:p>
          <a:p>
            <a:r>
              <a:rPr lang="ja-JP" altLang="en-US" sz="1350" b="1" dirty="0"/>
              <a:t>　漂着・救助の場合、藩への連絡のため</a:t>
            </a:r>
            <a:endParaRPr lang="en-US" altLang="ja-JP" sz="1350" b="1" dirty="0"/>
          </a:p>
          <a:p>
            <a:endParaRPr lang="en-US" altLang="ja-JP" sz="1350" b="1" dirty="0"/>
          </a:p>
          <a:p>
            <a:r>
              <a:rPr lang="ja-JP" altLang="en-US" sz="1350" b="1" dirty="0"/>
              <a:t>　海外の場合～保険の記録が重要！</a:t>
            </a:r>
            <a:r>
              <a:rPr lang="en-US" altLang="ja-JP" sz="1350" b="1" dirty="0"/>
              <a:t>(</a:t>
            </a:r>
            <a:r>
              <a:rPr lang="ja-JP" altLang="en-US" sz="1350" b="1" dirty="0"/>
              <a:t>沈没は１割ほど）</a:t>
            </a:r>
            <a:endParaRPr lang="en-US" altLang="ja-JP" sz="1350" b="1" dirty="0"/>
          </a:p>
          <a:p>
            <a:r>
              <a:rPr lang="ja-JP" altLang="en-US" sz="1350" b="1" dirty="0"/>
              <a:t>　</a:t>
            </a:r>
            <a:endParaRPr lang="en-US" altLang="ja-JP" sz="1350" b="1" dirty="0"/>
          </a:p>
          <a:p>
            <a:endParaRPr lang="ja-JP" alt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35777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é¢é£ç»å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59" y="4149408"/>
            <a:ext cx="2964607" cy="22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æµ·é£ããé­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4" y="1784668"/>
            <a:ext cx="3216166" cy="45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é¢é£ç»å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59" y="583882"/>
            <a:ext cx="2960369" cy="296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05790" y="765810"/>
            <a:ext cx="4038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海釣りのポイントには</a:t>
            </a:r>
            <a:r>
              <a:rPr kumimoji="1" lang="en-US" altLang="ja-JP" sz="2800" b="1" dirty="0" smtClean="0"/>
              <a:t>…</a:t>
            </a:r>
            <a:r>
              <a:rPr kumimoji="1" lang="ja-JP" altLang="en-US" sz="2800" b="1" dirty="0" smtClean="0"/>
              <a:t>？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7304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3" y="413656"/>
            <a:ext cx="3875317" cy="290648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8" y="3524247"/>
            <a:ext cx="4093030" cy="3069773"/>
          </a:xfrm>
          <a:prstGeom prst="rect">
            <a:avLst/>
          </a:prstGeom>
        </p:spPr>
      </p:pic>
      <p:pic>
        <p:nvPicPr>
          <p:cNvPr id="3074" name="Picture 2" descr="http://dl.ndl.go.jp/titleThumb/info:ndljp/pid/12079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3" y="3524247"/>
            <a:ext cx="3875316" cy="306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702628" y="584091"/>
            <a:ext cx="40930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+mj-ea"/>
                <a:ea typeface="+mj-ea"/>
              </a:rPr>
              <a:t>地元</a:t>
            </a:r>
            <a:r>
              <a:rPr lang="ja-JP" altLang="en-US" b="1" dirty="0" smtClean="0">
                <a:latin typeface="+mj-ea"/>
                <a:ea typeface="+mj-ea"/>
              </a:rPr>
              <a:t>の漁師さんなど</a:t>
            </a:r>
            <a:endParaRPr lang="en-US" altLang="ja-JP" b="1" dirty="0" smtClean="0">
              <a:latin typeface="+mj-ea"/>
              <a:ea typeface="+mj-ea"/>
            </a:endParaRPr>
          </a:p>
          <a:p>
            <a:endParaRPr kumimoji="1" lang="en-US" altLang="ja-JP" b="1" dirty="0">
              <a:latin typeface="+mj-ea"/>
              <a:ea typeface="+mj-ea"/>
            </a:endParaRPr>
          </a:p>
          <a:p>
            <a:r>
              <a:rPr lang="ja-JP" altLang="en-US" b="1" dirty="0">
                <a:latin typeface="+mj-ea"/>
                <a:ea typeface="+mj-ea"/>
              </a:rPr>
              <a:t>沈没船</a:t>
            </a:r>
            <a:r>
              <a:rPr lang="ja-JP" altLang="en-US" b="1" dirty="0" smtClean="0">
                <a:latin typeface="+mj-ea"/>
                <a:ea typeface="+mj-ea"/>
              </a:rPr>
              <a:t>は漁礁となる</a:t>
            </a:r>
            <a:endParaRPr lang="en-US" altLang="ja-JP" b="1" dirty="0" smtClean="0">
              <a:latin typeface="+mj-ea"/>
              <a:ea typeface="+mj-ea"/>
            </a:endParaRPr>
          </a:p>
          <a:p>
            <a:endParaRPr kumimoji="1" lang="en-US" altLang="ja-JP" b="1" dirty="0">
              <a:latin typeface="+mj-ea"/>
              <a:ea typeface="+mj-ea"/>
            </a:endParaRPr>
          </a:p>
          <a:p>
            <a:r>
              <a:rPr lang="ja-JP" altLang="en-US" b="1" dirty="0" smtClean="0">
                <a:latin typeface="+mj-ea"/>
                <a:ea typeface="+mj-ea"/>
              </a:rPr>
              <a:t>文献史料なども貴重な情報源</a:t>
            </a:r>
            <a:endParaRPr lang="en-US" altLang="ja-JP" b="1" dirty="0" smtClean="0">
              <a:latin typeface="+mj-ea"/>
              <a:ea typeface="+mj-ea"/>
            </a:endParaRPr>
          </a:p>
          <a:p>
            <a:endParaRPr kumimoji="1" lang="en-US" altLang="ja-JP" b="1" dirty="0">
              <a:latin typeface="+mj-ea"/>
              <a:ea typeface="+mj-ea"/>
            </a:endParaRPr>
          </a:p>
          <a:p>
            <a:r>
              <a:rPr lang="ja-JP" altLang="en-US" b="1" dirty="0" smtClean="0">
                <a:latin typeface="+mj-ea"/>
                <a:ea typeface="+mj-ea"/>
              </a:rPr>
              <a:t>伝承などには注意が必要</a:t>
            </a:r>
            <a:endParaRPr lang="en-US" altLang="ja-JP" b="1" dirty="0" smtClean="0">
              <a:latin typeface="+mj-ea"/>
              <a:ea typeface="+mj-ea"/>
            </a:endParaRPr>
          </a:p>
          <a:p>
            <a:r>
              <a:rPr kumimoji="1" lang="ja-JP" altLang="en-US" b="1" dirty="0">
                <a:latin typeface="+mj-ea"/>
                <a:ea typeface="+mj-ea"/>
              </a:rPr>
              <a:t>　</a:t>
            </a:r>
            <a:r>
              <a:rPr kumimoji="1" lang="ja-JP" altLang="en-US" b="1" dirty="0" smtClean="0">
                <a:latin typeface="+mj-ea"/>
                <a:ea typeface="+mj-ea"/>
              </a:rPr>
              <a:t>相島の</a:t>
            </a:r>
            <a:r>
              <a:rPr kumimoji="1" lang="en-US" altLang="ja-JP" b="1" dirty="0" smtClean="0">
                <a:latin typeface="+mj-ea"/>
                <a:ea typeface="+mj-ea"/>
              </a:rPr>
              <a:t>『</a:t>
            </a:r>
            <a:r>
              <a:rPr kumimoji="1" lang="ja-JP" altLang="en-US" b="1" dirty="0" smtClean="0">
                <a:latin typeface="+mj-ea"/>
                <a:ea typeface="+mj-ea"/>
              </a:rPr>
              <a:t>朝鮮瓦</a:t>
            </a:r>
            <a:r>
              <a:rPr kumimoji="1" lang="en-US" altLang="ja-JP" b="1" dirty="0" smtClean="0">
                <a:latin typeface="+mj-ea"/>
                <a:ea typeface="+mj-ea"/>
              </a:rPr>
              <a:t>』</a:t>
            </a:r>
            <a:r>
              <a:rPr kumimoji="1" lang="ja-JP" altLang="en-US" b="1" dirty="0" smtClean="0">
                <a:latin typeface="+mj-ea"/>
                <a:ea typeface="+mj-ea"/>
              </a:rPr>
              <a:t>～実は平安時代の瓦</a:t>
            </a:r>
            <a:endParaRPr kumimoji="1" lang="en-US" altLang="ja-JP" b="1" dirty="0" smtClean="0">
              <a:latin typeface="+mj-ea"/>
              <a:ea typeface="+mj-ea"/>
            </a:endParaRPr>
          </a:p>
          <a:p>
            <a:endParaRPr lang="en-US" altLang="ja-JP" b="1" dirty="0">
              <a:latin typeface="+mj-ea"/>
              <a:ea typeface="+mj-ea"/>
            </a:endParaRPr>
          </a:p>
          <a:p>
            <a:endParaRPr kumimoji="1" lang="ja-JP" alt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3453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7960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b="1" dirty="0" smtClean="0">
                <a:latin typeface="+mn-ea"/>
                <a:ea typeface="+mn-ea"/>
              </a:rPr>
              <a:t>水中探査機材</a:t>
            </a:r>
            <a:endParaRPr kumimoji="1" lang="ja-JP" altLang="en-US" sz="3200" b="1" dirty="0">
              <a:latin typeface="+mn-ea"/>
              <a:ea typeface="+mn-ea"/>
            </a:endParaRPr>
          </a:p>
        </p:txBody>
      </p:sp>
      <p:pic>
        <p:nvPicPr>
          <p:cNvPr id="4" name="Picture 2" descr="http://www.bathymetricresearch.com/wp-content/uploads/2014/03/palawan-side-scan-son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44"/>
          <a:stretch/>
        </p:blipFill>
        <p:spPr bwMode="auto">
          <a:xfrm>
            <a:off x="236764" y="1405163"/>
            <a:ext cx="4707985" cy="21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沈船の様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3" y="4018189"/>
            <a:ext cx="4713096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2" r="21379"/>
          <a:stretch/>
        </p:blipFill>
        <p:spPr>
          <a:xfrm>
            <a:off x="5291775" y="1367971"/>
            <a:ext cx="3657599" cy="51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3222" y="78245"/>
            <a:ext cx="7886700" cy="1325563"/>
          </a:xfrm>
        </p:spPr>
        <p:txBody>
          <a:bodyPr/>
          <a:lstStyle/>
          <a:p>
            <a:r>
              <a:rPr kumimoji="1" lang="ja-JP" altLang="en-US" dirty="0" smtClean="0"/>
              <a:t>探査機材について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850" y="1403808"/>
            <a:ext cx="7886700" cy="4351338"/>
          </a:xfrm>
        </p:spPr>
        <p:txBody>
          <a:bodyPr/>
          <a:lstStyle/>
          <a:p>
            <a:r>
              <a:rPr lang="ja-JP" altLang="en-US" dirty="0" smtClean="0"/>
              <a:t>サイドスキャンソナー</a:t>
            </a:r>
            <a:endParaRPr lang="en-US" altLang="ja-JP" dirty="0" smtClean="0"/>
          </a:p>
          <a:p>
            <a:r>
              <a:rPr kumimoji="1" lang="ja-JP" altLang="en-US" dirty="0" smtClean="0"/>
              <a:t>マルチビーム（ソナー）</a:t>
            </a:r>
            <a:endParaRPr kumimoji="1" lang="en-US" altLang="ja-JP" dirty="0" smtClean="0"/>
          </a:p>
          <a:p>
            <a:r>
              <a:rPr lang="ja-JP" altLang="en-US" dirty="0" smtClean="0"/>
              <a:t>サブボトム・プロファイラ</a:t>
            </a:r>
            <a:endParaRPr lang="en-US" altLang="ja-JP" dirty="0" smtClean="0"/>
          </a:p>
          <a:p>
            <a:r>
              <a:rPr lang="ja-JP" altLang="en-US" dirty="0"/>
              <a:t>磁気探査機</a:t>
            </a:r>
            <a:endParaRPr lang="en-US" altLang="ja-JP" dirty="0"/>
          </a:p>
          <a:p>
            <a:r>
              <a:rPr kumimoji="1" lang="en-US" altLang="ja-JP" dirty="0" smtClean="0"/>
              <a:t>ROV</a:t>
            </a:r>
            <a:r>
              <a:rPr kumimoji="1" lang="ja-JP" altLang="en-US" dirty="0" smtClean="0"/>
              <a:t>（水中ロボット）</a:t>
            </a:r>
            <a:endParaRPr kumimoji="1" lang="en-US" altLang="ja-JP" dirty="0" smtClean="0"/>
          </a:p>
          <a:p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Picture 4" descr="http://oceanexplorer.noaa.gov/projects/01s5/finding/media/klein50002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4" y="958741"/>
            <a:ext cx="3831773" cy="287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4277638"/>
            <a:ext cx="8548006" cy="23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3528" y="260648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水中探査のイメージは</a:t>
            </a:r>
            <a:r>
              <a:rPr kumimoji="1" lang="en-US" altLang="ja-JP" sz="2400" b="1" dirty="0" smtClean="0"/>
              <a:t>…</a:t>
            </a:r>
            <a:r>
              <a:rPr kumimoji="1" lang="ja-JP" altLang="en-US" sz="2400" b="1" dirty="0" smtClean="0"/>
              <a:t>？</a:t>
            </a:r>
            <a:endParaRPr kumimoji="1" lang="ja-JP" altLang="en-US" sz="2400" b="1" dirty="0"/>
          </a:p>
        </p:txBody>
      </p:sp>
      <p:pic>
        <p:nvPicPr>
          <p:cNvPr id="5" name="Picture 2" descr="DSC_585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/>
          <a:stretch>
            <a:fillRect/>
          </a:stretch>
        </p:blipFill>
        <p:spPr>
          <a:xfrm>
            <a:off x="1619672" y="1556792"/>
            <a:ext cx="5832648" cy="4374486"/>
          </a:xfrm>
          <a:noFill/>
          <a:ln/>
        </p:spPr>
      </p:pic>
      <p:pic>
        <p:nvPicPr>
          <p:cNvPr id="6" name="Picture 2" descr="DSC038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/>
          <a:stretch>
            <a:fillRect/>
          </a:stretch>
        </p:blipFill>
        <p:spPr>
          <a:xfrm>
            <a:off x="1632383" y="1556792"/>
            <a:ext cx="5822564" cy="4374486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8523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9812" r="31712" b="17863"/>
          <a:stretch/>
        </p:blipFill>
        <p:spPr>
          <a:xfrm>
            <a:off x="5431970" y="315726"/>
            <a:ext cx="3479971" cy="241510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4111" t="23204" r="17970" b="14121"/>
          <a:stretch/>
        </p:blipFill>
        <p:spPr>
          <a:xfrm>
            <a:off x="250726" y="315726"/>
            <a:ext cx="4713033" cy="2415103"/>
          </a:xfrm>
          <a:prstGeom prst="rect">
            <a:avLst/>
          </a:prstGeom>
        </p:spPr>
      </p:pic>
      <p:pic>
        <p:nvPicPr>
          <p:cNvPr id="2050" name="Picture 2" descr="https://buydeeper.com/image/data/Differents_ways/Angling/Content/Deeper_sonar_fishfinder_ap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3" y="2507194"/>
            <a:ext cx="7834257" cy="443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32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関連画像"/>
          <p:cNvSpPr>
            <a:spLocks noChangeAspect="1" noChangeArrowheads="1"/>
          </p:cNvSpPr>
          <p:nvPr/>
        </p:nvSpPr>
        <p:spPr bwMode="auto">
          <a:xfrm>
            <a:off x="1259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ja-JP" altLang="en-US" sz="1350"/>
          </a:p>
        </p:txBody>
      </p:sp>
      <p:pic>
        <p:nvPicPr>
          <p:cNvPr id="1030" name="Picture 6" descr="http://www.vasamuseetsrestaurang.se/wp-content/uploads/2014/02/Fo179089_09D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r="7912"/>
          <a:stretch/>
        </p:blipFill>
        <p:spPr bwMode="auto">
          <a:xfrm>
            <a:off x="2" y="520861"/>
            <a:ext cx="9143999" cy="59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75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サイドスキャンソナー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r="4659" b="2563"/>
          <a:stretch>
            <a:fillRect/>
          </a:stretch>
        </p:blipFill>
        <p:spPr>
          <a:xfrm>
            <a:off x="539552" y="1842187"/>
            <a:ext cx="4032448" cy="2988161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8727" r="15126" b="6369"/>
          <a:stretch>
            <a:fillRect/>
          </a:stretch>
        </p:blipFill>
        <p:spPr>
          <a:xfrm>
            <a:off x="5029974" y="1842188"/>
            <a:ext cx="3485376" cy="2988160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047424" y="5138056"/>
            <a:ext cx="3016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音の反射を利用</a:t>
            </a:r>
            <a:endParaRPr kumimoji="1" lang="en-US" altLang="ja-JP" b="1" dirty="0" smtClean="0"/>
          </a:p>
          <a:p>
            <a:r>
              <a:rPr lang="ja-JP" altLang="en-US" b="1" dirty="0"/>
              <a:t>表面</a:t>
            </a:r>
            <a:r>
              <a:rPr lang="ja-JP" altLang="en-US" b="1" dirty="0" smtClean="0"/>
              <a:t>の形状を映し出す　</a:t>
            </a:r>
            <a:endParaRPr lang="en-US" altLang="ja-JP" b="1" dirty="0" smtClean="0"/>
          </a:p>
          <a:p>
            <a:r>
              <a:rPr lang="ja-JP" altLang="en-US" b="1" dirty="0" smtClean="0"/>
              <a:t>反射強度を色分けできる</a:t>
            </a:r>
            <a:endParaRPr lang="en-US" altLang="ja-JP" b="1" dirty="0" smtClean="0"/>
          </a:p>
          <a:p>
            <a:r>
              <a:rPr lang="ja-JP" altLang="en-US" b="1" dirty="0"/>
              <a:t>音</a:t>
            </a:r>
            <a:r>
              <a:rPr lang="ja-JP" altLang="en-US" b="1" dirty="0" smtClean="0"/>
              <a:t>の「後」は「影」となる</a:t>
            </a:r>
            <a:endParaRPr lang="en-US" altLang="ja-JP" b="1" dirty="0" smtClean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64310" y="5138057"/>
            <a:ext cx="301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位置情報は正確ではない</a:t>
            </a:r>
            <a:endParaRPr lang="en-US" altLang="ja-JP" b="1" dirty="0" smtClean="0"/>
          </a:p>
          <a:p>
            <a:r>
              <a:rPr lang="ja-JP" altLang="en-US" b="1" dirty="0" smtClean="0"/>
              <a:t>比較的安価で探査可能</a:t>
            </a:r>
            <a:endParaRPr lang="en-US" altLang="ja-JP" b="1" dirty="0" smtClean="0"/>
          </a:p>
          <a:p>
            <a:r>
              <a:rPr lang="ja-JP" altLang="en-US" b="1" dirty="0"/>
              <a:t>深</a:t>
            </a:r>
            <a:r>
              <a:rPr lang="ja-JP" altLang="en-US" b="1" dirty="0" smtClean="0"/>
              <a:t>いほど広く探査可能</a:t>
            </a:r>
            <a:endParaRPr lang="en-US" altLang="ja-JP" b="1" dirty="0" smtClean="0"/>
          </a:p>
          <a:p>
            <a:r>
              <a:rPr lang="ja-JP" altLang="en-US" b="1" dirty="0" smtClean="0"/>
              <a:t>細部まで確認可能</a:t>
            </a:r>
            <a:endParaRPr lang="en-US" altLang="ja-JP" b="1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8" name="Picture 2" descr="kuraki (1 of 3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358" y="2028481"/>
            <a:ext cx="4011632" cy="261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6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マルチビーム・ソナー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2938" t="26621" r="30593" b="10919"/>
          <a:stretch/>
        </p:blipFill>
        <p:spPr>
          <a:xfrm>
            <a:off x="1017814" y="1603605"/>
            <a:ext cx="7108371" cy="365419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17814" y="5439957"/>
            <a:ext cx="7108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複数のビームを使用し、</a:t>
            </a:r>
            <a:r>
              <a:rPr kumimoji="1" lang="en-US" altLang="ja-JP" b="1" dirty="0" smtClean="0"/>
              <a:t>3</a:t>
            </a:r>
            <a:r>
              <a:rPr kumimoji="1" lang="ja-JP" altLang="en-US" b="1" dirty="0" smtClean="0"/>
              <a:t>次元で「測深」する</a:t>
            </a:r>
            <a:r>
              <a:rPr lang="ja-JP" altLang="en-US" b="1" dirty="0" smtClean="0"/>
              <a:t>装置</a:t>
            </a:r>
            <a:endParaRPr lang="en-US" altLang="ja-JP" b="1" dirty="0" smtClean="0"/>
          </a:p>
          <a:p>
            <a:r>
              <a:rPr kumimoji="1" lang="ja-JP" altLang="en-US" b="1" dirty="0" smtClean="0"/>
              <a:t>それぞれのビームの距離</a:t>
            </a:r>
            <a:r>
              <a:rPr kumimoji="1" lang="en-US" altLang="ja-JP" b="1" dirty="0" smtClean="0"/>
              <a:t>(</a:t>
            </a:r>
            <a:r>
              <a:rPr kumimoji="1" lang="ja-JP" altLang="en-US" b="1" dirty="0" smtClean="0"/>
              <a:t>深さ・角度）」を計算し、</a:t>
            </a:r>
            <a:r>
              <a:rPr lang="en-US" altLang="ja-JP" b="1" dirty="0" smtClean="0"/>
              <a:t>3</a:t>
            </a:r>
            <a:r>
              <a:rPr lang="ja-JP" altLang="en-US" b="1" dirty="0" smtClean="0"/>
              <a:t>次元で表示する</a:t>
            </a:r>
            <a:endParaRPr lang="en-US" altLang="ja-JP" b="1" dirty="0" smtClean="0"/>
          </a:p>
          <a:p>
            <a:r>
              <a:rPr kumimoji="1" lang="ja-JP" altLang="en-US" b="1" dirty="0" smtClean="0"/>
              <a:t>「解像度」はサイドスキャンより劣る</a:t>
            </a:r>
            <a:endParaRPr kumimoji="1" lang="en-US" altLang="ja-JP" b="1" dirty="0" smtClean="0"/>
          </a:p>
          <a:p>
            <a:r>
              <a:rPr lang="ja-JP" altLang="en-US" b="1" dirty="0" smtClean="0"/>
              <a:t>位置情報など正確に海図上に表示できる</a:t>
            </a:r>
            <a:endParaRPr kumimoji="1" lang="en-US" altLang="ja-JP" b="1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356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19" y="500865"/>
            <a:ext cx="3967956" cy="263373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19" y="3701143"/>
            <a:ext cx="3967956" cy="263373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1624" y="1480456"/>
            <a:ext cx="5834009" cy="387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ets.wessexarch.co.uk/wp-content/uploads/2011/07/ODPM-im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3779" r="1500" b="2639"/>
          <a:stretch/>
        </p:blipFill>
        <p:spPr bwMode="auto">
          <a:xfrm>
            <a:off x="561371" y="1235299"/>
            <a:ext cx="7906072" cy="537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878" y="144379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サブボトム・プロファイラ　</a:t>
            </a:r>
            <a:endParaRPr kumimoji="1" lang="ja-JP" altLang="en-US" sz="3600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" name="Rounded Rectangular Callout 2"/>
          <p:cNvSpPr/>
          <p:nvPr/>
        </p:nvSpPr>
        <p:spPr>
          <a:xfrm rot="1518343">
            <a:off x="6140339" y="533185"/>
            <a:ext cx="2746464" cy="1289786"/>
          </a:xfrm>
          <a:prstGeom prst="wedgeRoundRectCallout">
            <a:avLst>
              <a:gd name="adj1" fmla="val -35774"/>
              <a:gd name="adj2" fmla="val 127897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断面を見るよ</a:t>
            </a:r>
            <a:endParaRPr kumimoji="1" lang="en-US" altLang="ja-JP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ja-JP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ja-JP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密度</a:t>
            </a:r>
            <a:r>
              <a:rPr lang="ja-JP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の違いが表れる）</a:t>
            </a:r>
            <a:endParaRPr kumimoji="1" lang="ja-JP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195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磁気探査機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14398" b="4734"/>
          <a:stretch/>
        </p:blipFill>
        <p:spPr>
          <a:xfrm>
            <a:off x="352399" y="1538289"/>
            <a:ext cx="8439201" cy="427808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8650" y="6104710"/>
            <a:ext cx="843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磁力</a:t>
            </a:r>
            <a:r>
              <a:rPr lang="ja-JP" altLang="en-US" dirty="0" smtClean="0"/>
              <a:t>を測定する装置（ｎ</a:t>
            </a:r>
            <a:r>
              <a:rPr lang="en-US" altLang="ja-JP" dirty="0" smtClean="0"/>
              <a:t>T)</a:t>
            </a:r>
            <a:r>
              <a:rPr lang="ja-JP" altLang="en-US" dirty="0" smtClean="0"/>
              <a:t>　～鉄、陶磁器が集まっている場合、土砂の堆積など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488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/>
          <a:stretch/>
        </p:blipFill>
        <p:spPr bwMode="auto">
          <a:xfrm>
            <a:off x="348346" y="669472"/>
            <a:ext cx="3668484" cy="369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earthexplorer.com/2009-11/images/4_keel-gradi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4" y="669471"/>
            <a:ext cx="4296683" cy="58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14742" y="4561114"/>
            <a:ext cx="39356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 smtClean="0"/>
              <a:t>磁気反応の</a:t>
            </a:r>
            <a:r>
              <a:rPr lang="ja-JP" altLang="en-US" b="1" dirty="0" smtClean="0"/>
              <a:t>大きさのデータ</a:t>
            </a:r>
            <a:endParaRPr lang="en-US" altLang="ja-JP" b="1" dirty="0" smtClean="0"/>
          </a:p>
          <a:p>
            <a:pPr algn="ctr"/>
            <a:endParaRPr kumimoji="1" lang="en-US" altLang="ja-JP" b="1" dirty="0"/>
          </a:p>
          <a:p>
            <a:pPr algn="ctr"/>
            <a:r>
              <a:rPr lang="ja-JP" altLang="en-US" b="1" dirty="0" smtClean="0"/>
              <a:t>距離、方向、遺物の大きさは？</a:t>
            </a:r>
            <a:endParaRPr lang="en-US" altLang="ja-JP" b="1" dirty="0" smtClean="0"/>
          </a:p>
          <a:p>
            <a:pPr algn="ctr"/>
            <a:endParaRPr kumimoji="1" lang="en-US" altLang="ja-JP" b="1" dirty="0" smtClean="0"/>
          </a:p>
          <a:p>
            <a:pPr algn="ctr"/>
            <a:r>
              <a:rPr lang="ja-JP" altLang="en-US" b="1" dirty="0"/>
              <a:t>近</a:t>
            </a:r>
            <a:r>
              <a:rPr lang="ja-JP" altLang="en-US" b="1" dirty="0" smtClean="0"/>
              <a:t>くの小さな遺物ＶＳ遠くの大きな遺物</a:t>
            </a:r>
            <a:endParaRPr lang="en-US" altLang="ja-JP" b="1" dirty="0" smtClean="0"/>
          </a:p>
          <a:p>
            <a:pPr algn="ctr"/>
            <a:endParaRPr kumimoji="1" lang="en-US" altLang="ja-JP" b="1" dirty="0"/>
          </a:p>
          <a:p>
            <a:pPr algn="ctr"/>
            <a:r>
              <a:rPr lang="ja-JP" altLang="en-US" b="1" dirty="0" smtClean="0"/>
              <a:t>堆積層の厚さや海底面のデータも必要</a:t>
            </a:r>
            <a:endParaRPr kumimoji="1" lang="en-US" altLang="ja-JP" b="1" dirty="0"/>
          </a:p>
          <a:p>
            <a:pPr algn="ctr"/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9346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\\q-dk-int2-wsv01\博物館科学課\博物館科学課\04個人フォルダ\佐々木\van Bossenado\smallDSC_39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23928" y="1628800"/>
            <a:ext cx="6048672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 descr="\\q-dk-int2-wsv01\博物館科学課\博物館科学課\04個人フォルダ\佐々木\van Bossenado\smallDSC_39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3" y="476671"/>
            <a:ext cx="4039717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2" t="19903" r="31116" b="11079"/>
          <a:stretch/>
        </p:blipFill>
        <p:spPr bwMode="auto">
          <a:xfrm>
            <a:off x="592594" y="3429000"/>
            <a:ext cx="4014767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24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513" t="5263" r="12007" b="5263"/>
          <a:stretch>
            <a:fillRect/>
          </a:stretch>
        </p:blipFill>
        <p:spPr bwMode="auto">
          <a:xfrm>
            <a:off x="395536" y="332656"/>
            <a:ext cx="8280000" cy="605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23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05" y="551166"/>
            <a:ext cx="8196533" cy="5148637"/>
          </a:xfrm>
          <a:prstGeom prst="rect">
            <a:avLst/>
          </a:prstGeom>
        </p:spPr>
      </p:pic>
      <p:sp>
        <p:nvSpPr>
          <p:cNvPr id="3" name="右矢印 2"/>
          <p:cNvSpPr/>
          <p:nvPr/>
        </p:nvSpPr>
        <p:spPr>
          <a:xfrm rot="20519061">
            <a:off x="3915674" y="2924418"/>
            <a:ext cx="1284389" cy="394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00134" y="3053593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パイプライン</a:t>
            </a:r>
            <a:endParaRPr kumimoji="1" lang="ja-JP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48906" y="6017685"/>
            <a:ext cx="34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開発によって</a:t>
            </a:r>
            <a:r>
              <a:rPr kumimoji="1" lang="en-US" altLang="ja-JP" b="1" dirty="0" smtClean="0"/>
              <a:t>(</a:t>
            </a:r>
            <a:r>
              <a:rPr kumimoji="1" lang="ja-JP" altLang="en-US" b="1" dirty="0" smtClean="0"/>
              <a:t>一部）壊された遺跡</a:t>
            </a:r>
            <a:endParaRPr kumimoji="1" lang="en-US" altLang="ja-JP" b="1" dirty="0" smtClean="0"/>
          </a:p>
        </p:txBody>
      </p:sp>
    </p:spTree>
    <p:extLst>
      <p:ext uri="{BB962C8B-B14F-4D97-AF65-F5344CB8AC3E}">
        <p14:creationId xmlns:p14="http://schemas.microsoft.com/office/powerpoint/2010/main" val="27080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é¢é£ç»å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88" y="1332497"/>
            <a:ext cx="8355319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131" y="250257"/>
            <a:ext cx="7394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埋め立て地の下にも沈没船が</a:t>
            </a:r>
            <a:r>
              <a:rPr kumimoji="1" lang="en-US" altLang="ja-JP" sz="4000" b="1" dirty="0" smtClean="0"/>
              <a:t>…</a:t>
            </a:r>
            <a:r>
              <a:rPr kumimoji="1" lang="ja-JP" altLang="en-US" sz="4000" b="1" dirty="0" smtClean="0"/>
              <a:t>。</a:t>
            </a:r>
            <a:endParaRPr kumimoji="1" lang="ja-JP" alt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726005" y="1520792"/>
            <a:ext cx="3736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911</a:t>
            </a:r>
            <a:r>
              <a:rPr kumimoji="1" lang="ja-JP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テロ事件の跡地</a:t>
            </a:r>
            <a:endParaRPr kumimoji="1" lang="en-US" altLang="ja-JP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ワール</a:t>
            </a:r>
            <a:r>
              <a:rPr lang="ja-JP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ド・トレードセンターの下！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87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rip (50 of 71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9"/>
          <a:stretch>
            <a:fillRect/>
          </a:stretch>
        </p:blipFill>
        <p:spPr>
          <a:xfrm>
            <a:off x="358517" y="476038"/>
            <a:ext cx="3774403" cy="2649127"/>
          </a:xfrm>
          <a:noFill/>
          <a:ln/>
        </p:spPr>
      </p:pic>
      <p:pic>
        <p:nvPicPr>
          <p:cNvPr id="3" name="Picture 2" descr="trip (71 of 7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517" y="3877519"/>
            <a:ext cx="3774404" cy="2662177"/>
          </a:xfrm>
          <a:prstGeom prst="rect">
            <a:avLst/>
          </a:prstGeom>
          <a:noFill/>
          <a:ln/>
        </p:spPr>
      </p:pic>
      <p:pic>
        <p:nvPicPr>
          <p:cNvPr id="4" name="Content Placeholder 2" descr="080925083203-large.jpg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24" y="476038"/>
            <a:ext cx="3923264" cy="606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7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422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0346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Remote Sensing</a:t>
            </a:r>
          </a:p>
        </p:txBody>
      </p:sp>
      <p:pic>
        <p:nvPicPr>
          <p:cNvPr id="11267" name="Picture 3" descr="10-26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701800"/>
            <a:ext cx="7191375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709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0-26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76250"/>
            <a:ext cx="85693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504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g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0" r="17924"/>
          <a:stretch>
            <a:fillRect/>
          </a:stretch>
        </p:blipFill>
        <p:spPr>
          <a:xfrm>
            <a:off x="468313" y="836613"/>
            <a:ext cx="8229600" cy="5335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801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0-26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784225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540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andy\Documents\bachdang2011\rhino-render\sss.jpg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775" y="692150"/>
            <a:ext cx="7848600" cy="5551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238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385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1"/>
          <a:stretch>
            <a:fillRect/>
          </a:stretch>
        </p:blipFill>
        <p:spPr bwMode="auto">
          <a:xfrm>
            <a:off x="395288" y="549275"/>
            <a:ext cx="8497887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890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0-26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12958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135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SC_99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383587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10-26-21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351757" y="1177131"/>
            <a:ext cx="6743700" cy="4478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76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106" y="589547"/>
            <a:ext cx="3868040" cy="3597443"/>
          </a:xfrm>
          <a:noFill/>
        </p:spPr>
      </p:pic>
      <p:pic>
        <p:nvPicPr>
          <p:cNvPr id="5" name="Picture 5" descr="KW82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73" y="589547"/>
            <a:ext cx="4445576" cy="591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42105" y="4653023"/>
            <a:ext cx="38010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 smtClean="0"/>
              <a:t>世界には様々な水中遺跡が存在する</a:t>
            </a:r>
            <a:endParaRPr kumimoji="1" lang="en-US" altLang="ja-JP" b="1" dirty="0" smtClean="0"/>
          </a:p>
          <a:p>
            <a:pPr algn="ctr"/>
            <a:endParaRPr lang="en-US" altLang="ja-JP" b="1" dirty="0"/>
          </a:p>
          <a:p>
            <a:pPr algn="ctr"/>
            <a:r>
              <a:rPr kumimoji="1" lang="ja-JP" altLang="en-US" b="1" dirty="0" smtClean="0"/>
              <a:t>数万年前～</a:t>
            </a:r>
            <a:r>
              <a:rPr lang="ja-JP" altLang="en-US" b="1" dirty="0"/>
              <a:t>戦争</a:t>
            </a:r>
            <a:r>
              <a:rPr kumimoji="1" lang="ja-JP" altLang="en-US" b="1" dirty="0" smtClean="0"/>
              <a:t>遺跡</a:t>
            </a:r>
            <a:endParaRPr lang="en-US" altLang="ja-JP" b="1" dirty="0"/>
          </a:p>
          <a:p>
            <a:pPr algn="ctr"/>
            <a:r>
              <a:rPr kumimoji="1" lang="ja-JP" altLang="en-US" b="1" dirty="0" smtClean="0"/>
              <a:t>水没遺跡　</a:t>
            </a:r>
            <a:r>
              <a:rPr kumimoji="1" lang="en-US" altLang="ja-JP" b="1" dirty="0" smtClean="0"/>
              <a:t>(</a:t>
            </a:r>
            <a:r>
              <a:rPr kumimoji="1" lang="ja-JP" altLang="en-US" b="1" dirty="0" smtClean="0"/>
              <a:t>住居跡）</a:t>
            </a:r>
            <a:endParaRPr kumimoji="1" lang="en-US" altLang="ja-JP" b="1" dirty="0" smtClean="0"/>
          </a:p>
          <a:p>
            <a:pPr algn="ctr"/>
            <a:r>
              <a:rPr lang="ja-JP" altLang="en-US" b="1" dirty="0" smtClean="0"/>
              <a:t>沈没船</a:t>
            </a:r>
            <a:endParaRPr lang="en-US" altLang="ja-JP" b="1" dirty="0" smtClean="0"/>
          </a:p>
          <a:p>
            <a:pPr algn="ctr"/>
            <a:r>
              <a:rPr kumimoji="1" lang="ja-JP" altLang="en-US" b="1" dirty="0" smtClean="0"/>
              <a:t>港跡など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26519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742011"/>
            <a:ext cx="7886700" cy="5762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b="1" dirty="0" smtClean="0">
                <a:latin typeface="+mj-ea"/>
                <a:ea typeface="+mj-ea"/>
              </a:rPr>
              <a:t>なぜ九博で水中遺跡の話をしているのか</a:t>
            </a:r>
            <a:r>
              <a:rPr kumimoji="1" lang="en-US" altLang="ja-JP" sz="3200" b="1" dirty="0" smtClean="0">
                <a:latin typeface="+mj-ea"/>
                <a:ea typeface="+mj-ea"/>
              </a:rPr>
              <a:t>…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　　　国際交流の主役は船！　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</a:t>
            </a:r>
            <a:r>
              <a:rPr lang="ja-JP" altLang="en-US" dirty="0"/>
              <a:t>　</a:t>
            </a:r>
            <a:r>
              <a:rPr lang="ja-JP" altLang="en-US" dirty="0" smtClean="0"/>
              <a:t>もし、船がなかったら？　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　</a:t>
            </a:r>
            <a:endParaRPr kumimoji="1" lang="en-US" altLang="ja-JP" dirty="0" smtClean="0"/>
          </a:p>
          <a:p>
            <a:pPr marL="0" indent="0" algn="ctr">
              <a:buNone/>
            </a:pPr>
            <a:r>
              <a:rPr lang="ja-JP" altLang="en-US" dirty="0" smtClean="0"/>
              <a:t>今、周りを見渡して</a:t>
            </a:r>
            <a:r>
              <a:rPr lang="ja-JP" altLang="en-US" dirty="0"/>
              <a:t>「</a:t>
            </a:r>
            <a:r>
              <a:rPr lang="ja-JP" altLang="en-US" dirty="0" smtClean="0"/>
              <a:t>海外」</a:t>
            </a:r>
            <a:endParaRPr lang="en-US" altLang="ja-JP" dirty="0" smtClean="0"/>
          </a:p>
          <a:p>
            <a:pPr marL="0" indent="0" algn="ctr">
              <a:buNone/>
            </a:pPr>
            <a:r>
              <a:rPr lang="ja-JP" altLang="en-US" dirty="0" smtClean="0"/>
              <a:t>から持ち込まれたものはありますか？</a:t>
            </a:r>
            <a:endParaRPr lang="en-US" altLang="ja-JP" dirty="0" smtClean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lang="en-US" altLang="ja-JP" dirty="0" smtClean="0"/>
          </a:p>
          <a:p>
            <a:pPr marL="0" indent="0" algn="ctr">
              <a:buNone/>
            </a:pPr>
            <a:r>
              <a:rPr lang="ja-JP" altLang="en-US" dirty="0" smtClean="0"/>
              <a:t>海面上昇や沈降などでも水没した遺跡も存在する</a:t>
            </a:r>
            <a:endParaRPr lang="en-US" altLang="ja-JP" dirty="0" smtClean="0"/>
          </a:p>
          <a:p>
            <a:pPr marL="0" indent="0" algn="ctr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69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50369" y="1219856"/>
            <a:ext cx="7043262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350" dirty="0"/>
              <a:t>　</a:t>
            </a:r>
            <a:r>
              <a:rPr lang="ja-JP" altLang="en-US" sz="3200" b="1" dirty="0">
                <a:latin typeface="+mj-ea"/>
                <a:ea typeface="+mj-ea"/>
              </a:rPr>
              <a:t>日本の遺跡　　　４６万箇所</a:t>
            </a:r>
            <a:endParaRPr lang="en-US" altLang="ja-JP" sz="3200" b="1" dirty="0">
              <a:latin typeface="+mj-ea"/>
              <a:ea typeface="+mj-ea"/>
            </a:endParaRPr>
          </a:p>
          <a:p>
            <a:pPr algn="ctr"/>
            <a:endParaRPr lang="en-US" altLang="ja-JP" sz="3200" b="1" dirty="0">
              <a:latin typeface="+mj-ea"/>
              <a:ea typeface="+mj-ea"/>
            </a:endParaRPr>
          </a:p>
          <a:p>
            <a:pPr algn="ctr"/>
            <a:r>
              <a:rPr lang="ja-JP" altLang="en-US" sz="3200" b="1" dirty="0">
                <a:latin typeface="+mj-ea"/>
                <a:ea typeface="+mj-ea"/>
              </a:rPr>
              <a:t>１年におよそ６，０００箇所が発掘</a:t>
            </a:r>
            <a:endParaRPr lang="en-US" altLang="ja-JP" sz="3200" b="1" dirty="0">
              <a:latin typeface="+mj-ea"/>
              <a:ea typeface="+mj-ea"/>
            </a:endParaRPr>
          </a:p>
          <a:p>
            <a:endParaRPr lang="en-US" altLang="ja-JP" sz="2100" b="1" dirty="0"/>
          </a:p>
          <a:p>
            <a:endParaRPr lang="en-US" altLang="ja-JP" sz="1350" dirty="0"/>
          </a:p>
          <a:p>
            <a:endParaRPr lang="en-US" altLang="ja-JP" sz="1350" dirty="0"/>
          </a:p>
          <a:p>
            <a:endParaRPr lang="en-US" altLang="ja-JP" sz="1350" dirty="0"/>
          </a:p>
          <a:p>
            <a:pPr algn="ctr"/>
            <a:r>
              <a:rPr lang="ja-JP" altLang="en-US" sz="1350" dirty="0"/>
              <a:t>　　</a:t>
            </a:r>
            <a:r>
              <a:rPr lang="ja-JP" altLang="en-US" sz="3000" b="1" dirty="0"/>
              <a:t>水中遺跡は？</a:t>
            </a:r>
            <a:endParaRPr lang="en-US" altLang="ja-JP" sz="3000" b="1" dirty="0"/>
          </a:p>
          <a:p>
            <a:pPr algn="ctr"/>
            <a:endParaRPr lang="en-US" altLang="ja-JP" sz="3000" b="1" dirty="0"/>
          </a:p>
          <a:p>
            <a:pPr algn="ctr"/>
            <a:r>
              <a:rPr lang="ja-JP" altLang="en-US" sz="3000" b="1" dirty="0"/>
              <a:t>周知の遺跡　＝　３８７</a:t>
            </a:r>
            <a:endParaRPr lang="en-US" altLang="ja-JP" sz="3000" b="1" dirty="0"/>
          </a:p>
          <a:p>
            <a:pPr algn="ctr"/>
            <a:endParaRPr lang="en-US" altLang="ja-JP" sz="3000" b="1" dirty="0"/>
          </a:p>
          <a:p>
            <a:pPr algn="ctr"/>
            <a:r>
              <a:rPr lang="ja-JP" altLang="en-US" sz="3000" b="1" dirty="0"/>
              <a:t>年間およそ１</a:t>
            </a:r>
            <a:r>
              <a:rPr lang="en-US" altLang="ja-JP" sz="3000" b="1" dirty="0"/>
              <a:t>~</a:t>
            </a:r>
            <a:r>
              <a:rPr lang="ja-JP" altLang="en-US" sz="3000" b="1" dirty="0"/>
              <a:t>２件の調査　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306298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2637" y="606165"/>
            <a:ext cx="5972536" cy="36796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136512" y="4754796"/>
            <a:ext cx="8773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アメリカ</a:t>
            </a:r>
            <a:endParaRPr lang="en-US" altLang="ja-JP" sz="2400" b="1" dirty="0"/>
          </a:p>
          <a:p>
            <a:r>
              <a:rPr lang="ja-JP" altLang="en-US" sz="2400" b="1" dirty="0"/>
              <a:t>　</a:t>
            </a:r>
            <a:r>
              <a:rPr lang="ja-JP" altLang="en-US" sz="2400" b="1" dirty="0" smtClean="0"/>
              <a:t>場所</a:t>
            </a:r>
            <a:r>
              <a:rPr lang="ja-JP" altLang="en-US" sz="2400" b="1" dirty="0"/>
              <a:t>が特定されている船</a:t>
            </a:r>
            <a:r>
              <a:rPr lang="en-US" altLang="ja-JP" sz="2400" b="1" dirty="0"/>
              <a:t>	</a:t>
            </a:r>
            <a:r>
              <a:rPr lang="ja-JP" altLang="en-US" sz="2400" b="1" dirty="0" smtClean="0"/>
              <a:t>　　　３０，０００</a:t>
            </a:r>
            <a:endParaRPr lang="en-US" altLang="ja-JP" sz="2400" b="1" dirty="0"/>
          </a:p>
          <a:p>
            <a:r>
              <a:rPr lang="ja-JP" altLang="en-US" sz="2400" b="1" dirty="0"/>
              <a:t>　調査された遺跡</a:t>
            </a:r>
            <a:r>
              <a:rPr lang="en-US" altLang="ja-JP" sz="2400" b="1" dirty="0"/>
              <a:t>		</a:t>
            </a:r>
            <a:r>
              <a:rPr lang="ja-JP" altLang="en-US" sz="2400" b="1" dirty="0" smtClean="0"/>
              <a:t>　　　　２，０００</a:t>
            </a:r>
            <a:endParaRPr lang="en-US" altLang="ja-JP" sz="2400" b="1" dirty="0"/>
          </a:p>
          <a:p>
            <a:r>
              <a:rPr lang="ja-JP" altLang="en-US" sz="2400" b="1" dirty="0"/>
              <a:t>　部分的に発掘された遺跡</a:t>
            </a:r>
            <a:r>
              <a:rPr lang="en-US" altLang="ja-JP" sz="2400" b="1" dirty="0"/>
              <a:t>		</a:t>
            </a:r>
            <a:r>
              <a:rPr lang="ja-JP" altLang="en-US" sz="2400" b="1" dirty="0" smtClean="0"/>
              <a:t>　  ２５０</a:t>
            </a:r>
            <a:endParaRPr lang="en-US" altLang="ja-JP" sz="2400" b="1" dirty="0" smtClean="0"/>
          </a:p>
          <a:p>
            <a:r>
              <a:rPr lang="ja-JP" altLang="en-US" sz="2400" b="1" dirty="0"/>
              <a:t>　</a:t>
            </a:r>
            <a:r>
              <a:rPr lang="ja-JP" altLang="en-US" sz="2400" b="1" dirty="0" smtClean="0"/>
              <a:t>完全に発掘された遺跡</a:t>
            </a:r>
            <a:r>
              <a:rPr lang="en-US" altLang="ja-JP" sz="2400" b="1" dirty="0" smtClean="0"/>
              <a:t>		</a:t>
            </a:r>
            <a:r>
              <a:rPr lang="ja-JP" altLang="en-US" sz="2400" b="1" dirty="0" smtClean="0"/>
              <a:t>　　  　２</a:t>
            </a:r>
            <a:r>
              <a:rPr lang="ja-JP" altLang="en-US" sz="2400" b="1" dirty="0"/>
              <a:t>　</a:t>
            </a:r>
            <a:endParaRPr lang="en-US" altLang="ja-JP" sz="2400" b="1" dirty="0"/>
          </a:p>
          <a:p>
            <a:endParaRPr lang="en-US" altLang="ja-JP" sz="24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7323" y="57872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デンマーク</a:t>
            </a:r>
            <a:endParaRPr kumimoji="1" lang="ja-JP" alt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5504" y="1713836"/>
            <a:ext cx="2375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約</a:t>
            </a:r>
            <a:r>
              <a:rPr kumimoji="1" lang="en-US" altLang="ja-JP" dirty="0" smtClean="0">
                <a:solidFill>
                  <a:srgbClr val="FF0000"/>
                </a:solidFill>
              </a:rPr>
              <a:t>2</a:t>
            </a:r>
            <a:r>
              <a:rPr kumimoji="1" lang="ja-JP" altLang="en-US" dirty="0" smtClean="0">
                <a:solidFill>
                  <a:srgbClr val="FF0000"/>
                </a:solidFill>
              </a:rPr>
              <a:t>万点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　　沈没船は</a:t>
            </a:r>
            <a:r>
              <a:rPr kumimoji="1" lang="en-US" altLang="ja-JP" dirty="0" smtClean="0">
                <a:solidFill>
                  <a:srgbClr val="FF0000"/>
                </a:solidFill>
              </a:rPr>
              <a:t>8,000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ほど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856390" y="1296695"/>
            <a:ext cx="3831498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50" b="1" dirty="0"/>
              <a:t>日本の領海は？</a:t>
            </a:r>
            <a:endParaRPr lang="en-US" altLang="ja-JP" sz="4050" b="1" dirty="0"/>
          </a:p>
          <a:p>
            <a:pPr algn="ctr"/>
            <a:r>
              <a:rPr lang="en-US" altLang="ja-JP" b="1" dirty="0"/>
              <a:t>EEZ</a:t>
            </a:r>
            <a:r>
              <a:rPr lang="ja-JP" altLang="en-US" b="1" dirty="0"/>
              <a:t>を含む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26130" y="3114397"/>
            <a:ext cx="31918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000" b="1" dirty="0"/>
              <a:t>世界１０位よりも上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21180" y="3114397"/>
            <a:ext cx="31918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000" b="1" dirty="0"/>
              <a:t>世界１０位よりも下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90415" y="4638676"/>
            <a:ext cx="1612942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/>
              <a:t>１位　アメリカ</a:t>
            </a:r>
            <a:endParaRPr lang="en-US" altLang="ja-JP" sz="1350" dirty="0"/>
          </a:p>
          <a:p>
            <a:r>
              <a:rPr lang="ja-JP" altLang="en-US" sz="1350" dirty="0"/>
              <a:t>２位　フランス</a:t>
            </a:r>
            <a:endParaRPr lang="en-US" altLang="ja-JP" sz="1350" dirty="0"/>
          </a:p>
          <a:p>
            <a:r>
              <a:rPr lang="ja-JP" altLang="en-US" sz="1350" dirty="0"/>
              <a:t>３位　オーストラリア</a:t>
            </a:r>
            <a:endParaRPr lang="en-US" altLang="ja-JP" sz="1350" dirty="0"/>
          </a:p>
          <a:p>
            <a:r>
              <a:rPr lang="ja-JP" altLang="en-US" sz="1350" dirty="0"/>
              <a:t>４位　ロシア</a:t>
            </a:r>
            <a:endParaRPr lang="en-US" altLang="ja-JP" sz="1350" dirty="0"/>
          </a:p>
          <a:p>
            <a:r>
              <a:rPr lang="ja-JP" altLang="en-US" sz="1350" dirty="0"/>
              <a:t>５位　カナダ</a:t>
            </a:r>
          </a:p>
        </p:txBody>
      </p:sp>
    </p:spTree>
    <p:extLst>
      <p:ext uri="{BB962C8B-B14F-4D97-AF65-F5344CB8AC3E}">
        <p14:creationId xmlns:p14="http://schemas.microsoft.com/office/powerpoint/2010/main" val="40986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362" t="39276" r="53346" b="2964"/>
          <a:stretch/>
        </p:blipFill>
        <p:spPr>
          <a:xfrm>
            <a:off x="249778" y="310994"/>
            <a:ext cx="8644443" cy="433045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905097" y="4812030"/>
            <a:ext cx="690445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 smtClean="0"/>
              <a:t>ユネスコ水中文化遺産保護条約</a:t>
            </a:r>
            <a:endParaRPr kumimoji="1" lang="en-US" altLang="ja-JP" sz="2800" b="1" dirty="0" smtClean="0"/>
          </a:p>
          <a:p>
            <a:pPr algn="ctr"/>
            <a:endParaRPr lang="en-US" altLang="ja-JP" b="1" dirty="0" smtClean="0"/>
          </a:p>
          <a:p>
            <a:pPr algn="ctr"/>
            <a:r>
              <a:rPr kumimoji="1" lang="ja-JP" altLang="en-US" b="1" dirty="0" smtClean="0"/>
              <a:t>現在およそ６０カ国が批准～世界のスタンダードに？　</a:t>
            </a:r>
            <a:endParaRPr lang="en-US" altLang="ja-JP" b="1" dirty="0"/>
          </a:p>
          <a:p>
            <a:pPr algn="ctr"/>
            <a:r>
              <a:rPr kumimoji="1" lang="ja-JP" altLang="en-US" b="1" dirty="0" smtClean="0"/>
              <a:t>３月に入り、ミクロネシアが批准を表明</a:t>
            </a:r>
            <a:endParaRPr kumimoji="1" lang="en-US" altLang="ja-JP" b="1" dirty="0" smtClean="0"/>
          </a:p>
          <a:p>
            <a:pPr algn="ctr"/>
            <a:r>
              <a:rPr lang="ja-JP" altLang="en-US" b="1" dirty="0" smtClean="0"/>
              <a:t>ヨルダン、イラン、ハンガリー、カンボジアなども加盟</a:t>
            </a:r>
            <a:endParaRPr lang="en-US" altLang="ja-JP" b="1" dirty="0" smtClean="0"/>
          </a:p>
          <a:p>
            <a:pPr algn="ctr"/>
            <a:r>
              <a:rPr kumimoji="1" lang="ja-JP" altLang="en-US" b="1" dirty="0"/>
              <a:t>ユネスコ</a:t>
            </a:r>
            <a:r>
              <a:rPr kumimoji="1" lang="ja-JP" altLang="en-US" b="1" dirty="0" smtClean="0"/>
              <a:t>に加盟していない国でもユネスコ条約を基準に国内法を整備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99862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4736</TotalTime>
  <Words>934</Words>
  <Application>Microsoft Office PowerPoint</Application>
  <PresentationFormat>On-screen Show (4:3)</PresentationFormat>
  <Paragraphs>143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BIZ UDゴシック</vt:lpstr>
      <vt:lpstr>ＭＳ Ｐゴシック</vt:lpstr>
      <vt:lpstr>PMingLiU</vt:lpstr>
      <vt:lpstr>Arial</vt:lpstr>
      <vt:lpstr>Calibri</vt:lpstr>
      <vt:lpstr>Calibri Light</vt:lpstr>
      <vt:lpstr>Office テーマ</vt:lpstr>
      <vt:lpstr>海の遺跡を調べる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なぜ日本は水中遺跡が少ないのか？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水中探査機材</vt:lpstr>
      <vt:lpstr>探査機材について</vt:lpstr>
      <vt:lpstr>PowerPoint Presentation</vt:lpstr>
      <vt:lpstr>PowerPoint Presentation</vt:lpstr>
      <vt:lpstr>サイドスキャンソナー</vt:lpstr>
      <vt:lpstr>マルチビーム・ソナー</vt:lpstr>
      <vt:lpstr>PowerPoint Presentation</vt:lpstr>
      <vt:lpstr>PowerPoint Presentation</vt:lpstr>
      <vt:lpstr>磁気探査機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Remote Sensing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佐々木 蘭貞</dc:creator>
  <cp:lastModifiedBy>sasaki-r@kyuhaku.jp</cp:lastModifiedBy>
  <cp:revision>57</cp:revision>
  <dcterms:created xsi:type="dcterms:W3CDTF">2018-03-26T06:21:54Z</dcterms:created>
  <dcterms:modified xsi:type="dcterms:W3CDTF">2021-09-30T11:50:07Z</dcterms:modified>
</cp:coreProperties>
</file>